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333" autoAdjust="0"/>
  </p:normalViewPr>
  <p:slideViewPr>
    <p:cSldViewPr>
      <p:cViewPr varScale="1">
        <p:scale>
          <a:sx n="78" d="100"/>
          <a:sy n="78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9B5CC9-9AE3-48EB-B622-EE29C88DB1E9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1A718-3974-4A52-A723-F034378B1A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1A718-3974-4A52-A723-F034378B1AE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1A718-3974-4A52-A723-F034378B1AE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  </a:t>
            </a:r>
            <a:r>
              <a:rPr lang="en-US" dirty="0" err="1" smtClean="0"/>
              <a:t>Autoinducers</a:t>
            </a:r>
            <a:r>
              <a:rPr lang="en-US" dirty="0" smtClean="0"/>
              <a:t>	(</a:t>
            </a:r>
            <a:r>
              <a:rPr lang="en-US" dirty="0" err="1" smtClean="0"/>
              <a:t>Acyl-homoserine</a:t>
            </a:r>
            <a:r>
              <a:rPr lang="en-US" dirty="0" smtClean="0"/>
              <a:t> </a:t>
            </a:r>
            <a:r>
              <a:rPr lang="en-US" dirty="0" err="1" smtClean="0"/>
              <a:t>Lactone</a:t>
            </a:r>
            <a:r>
              <a:rPr lang="en-US" dirty="0" smtClean="0"/>
              <a:t>)  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9FC1E-293D-44D3-A27B-A0A505B4D450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82D88-509D-416A-988F-FD025ECA247E}" type="datetimeFigureOut">
              <a:rPr lang="en-US" smtClean="0"/>
              <a:pPr/>
              <a:t>5/20/2009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6E46B7-A45D-4119-A302-10D1A9EFB4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Autoinducers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3OC6HSL is AI-1 which interacts with </a:t>
            </a:r>
            <a:r>
              <a:rPr lang="en-US" dirty="0" err="1" smtClean="0"/>
              <a:t>LuxR</a:t>
            </a:r>
            <a:r>
              <a:rPr lang="en-US" dirty="0" smtClean="0"/>
              <a:t> to activate </a:t>
            </a:r>
            <a:r>
              <a:rPr lang="en-US" dirty="0" err="1" smtClean="0"/>
              <a:t>pLuxCl</a:t>
            </a:r>
            <a:r>
              <a:rPr lang="en-US" dirty="0" smtClean="0"/>
              <a:t>, which activates </a:t>
            </a:r>
            <a:r>
              <a:rPr lang="en-US" dirty="0" err="1" smtClean="0"/>
              <a:t>Luxpr</a:t>
            </a:r>
            <a:r>
              <a:rPr lang="en-US" dirty="0" smtClean="0"/>
              <a:t>.</a:t>
            </a:r>
          </a:p>
          <a:p>
            <a:r>
              <a:rPr lang="en-US" dirty="0" smtClean="0"/>
              <a:t>3OC12HSL is PAI-1, which interacts with </a:t>
            </a:r>
            <a:r>
              <a:rPr lang="en-US" dirty="0" err="1" smtClean="0"/>
              <a:t>LasR</a:t>
            </a:r>
            <a:r>
              <a:rPr lang="en-US" dirty="0" smtClean="0"/>
              <a:t> to activate </a:t>
            </a:r>
            <a:r>
              <a:rPr lang="en-US" dirty="0" err="1" smtClean="0"/>
              <a:t>pLAS</a:t>
            </a:r>
            <a:r>
              <a:rPr lang="en-US" dirty="0" smtClean="0"/>
              <a:t>, which activates </a:t>
            </a:r>
            <a:r>
              <a:rPr lang="en-US" dirty="0" err="1" smtClean="0"/>
              <a:t>pLAS</a:t>
            </a:r>
            <a:endParaRPr lang="en-US" dirty="0" smtClean="0"/>
          </a:p>
          <a:p>
            <a:r>
              <a:rPr lang="en-US" dirty="0" err="1" smtClean="0"/>
              <a:t>Furanosyl</a:t>
            </a:r>
            <a:r>
              <a:rPr lang="en-US" dirty="0" smtClean="0"/>
              <a:t> borate </a:t>
            </a:r>
            <a:r>
              <a:rPr lang="en-US" dirty="0" err="1" smtClean="0"/>
              <a:t>diester</a:t>
            </a:r>
            <a:r>
              <a:rPr lang="en-US" dirty="0" smtClean="0"/>
              <a:t> is AI-2, which interacts with </a:t>
            </a:r>
            <a:r>
              <a:rPr lang="en-US" dirty="0" err="1" smtClean="0"/>
              <a:t>LuxQ</a:t>
            </a:r>
            <a:r>
              <a:rPr lang="en-US" dirty="0" smtClean="0"/>
              <a:t> to activate </a:t>
            </a:r>
            <a:r>
              <a:rPr lang="en-US" dirty="0" err="1" smtClean="0"/>
              <a:t>pLux</a:t>
            </a:r>
            <a:r>
              <a:rPr lang="en-US" dirty="0" smtClean="0"/>
              <a:t>, which activates </a:t>
            </a:r>
            <a:r>
              <a:rPr lang="en-US" dirty="0" err="1" smtClean="0"/>
              <a:t>pLuxpr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2514600" y="5334000"/>
          <a:ext cx="6096000" cy="13766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032000"/>
                <a:gridCol w="2032000"/>
                <a:gridCol w="2032000"/>
              </a:tblGrid>
              <a:tr h="2184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  <a:defRPr/>
                      </a:pPr>
                      <a:r>
                        <a:rPr lang="en-US" b="1" dirty="0" err="1" smtClean="0"/>
                        <a:t>LasR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PAI</a:t>
                      </a:r>
                      <a:r>
                        <a:rPr lang="en-US" b="1" baseline="0" dirty="0" smtClean="0"/>
                        <a:t> 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3OC12HSL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LuxR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AI-1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3OC6HSL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LuxQ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AI-2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 smtClean="0"/>
                        <a:t>Furanosyl</a:t>
                      </a:r>
                      <a:r>
                        <a:rPr lang="en-US" b="1" dirty="0" smtClean="0"/>
                        <a:t> borate </a:t>
                      </a:r>
                      <a:r>
                        <a:rPr lang="en-US" b="1" dirty="0" err="1" smtClean="0"/>
                        <a:t>diester</a:t>
                      </a:r>
                      <a:endParaRPr lang="en-US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 used 4, 2-Hybrid systems </a:t>
            </a:r>
            <a:br>
              <a:rPr lang="en-US" dirty="0" smtClean="0"/>
            </a:br>
            <a:r>
              <a:rPr lang="en-US" dirty="0" smtClean="0"/>
              <a:t>(alpha gal4)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AB -- </a:t>
            </a:r>
            <a:r>
              <a:rPr lang="en-US" dirty="0" err="1" smtClean="0"/>
              <a:t>ZiF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CD – T25 and T18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EF	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VW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None/>
            </a:pPr>
            <a:r>
              <a:rPr lang="en-US" dirty="0" smtClean="0"/>
              <a:t>Apparently there is a 3 hybrid system. So we could use 3, 2-hybrid systems and 1, 3-hybrid system.</a:t>
            </a:r>
          </a:p>
        </p:txBody>
      </p:sp>
      <p:sp>
        <p:nvSpPr>
          <p:cNvPr id="4" name="Rectangle 3"/>
          <p:cNvSpPr/>
          <p:nvPr/>
        </p:nvSpPr>
        <p:spPr>
          <a:xfrm>
            <a:off x="5029200" y="2209800"/>
            <a:ext cx="4572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876800" y="3124200"/>
            <a:ext cx="762000" cy="609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48400" y="3733800"/>
            <a:ext cx="12954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3657600"/>
            <a:ext cx="685800" cy="838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/>
          <p:cNvCxnSpPr/>
          <p:nvPr/>
        </p:nvCxnSpPr>
        <p:spPr>
          <a:xfrm>
            <a:off x="2971800" y="762000"/>
            <a:ext cx="4724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ight Arrow 70"/>
          <p:cNvSpPr/>
          <p:nvPr/>
        </p:nvSpPr>
        <p:spPr>
          <a:xfrm>
            <a:off x="5410200" y="4572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0" y="0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/>
              <a:t>Gene of Interest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0" y="609600"/>
            <a:ext cx="1219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A  000</a:t>
            </a:r>
            <a:endParaRPr lang="en-US" dirty="0"/>
          </a:p>
        </p:txBody>
      </p:sp>
      <p:sp>
        <p:nvSpPr>
          <p:cNvPr id="5128" name="TextBox 8"/>
          <p:cNvSpPr txBox="1">
            <a:spLocks noChangeArrowheads="1"/>
          </p:cNvSpPr>
          <p:nvPr/>
        </p:nvSpPr>
        <p:spPr bwMode="auto">
          <a:xfrm>
            <a:off x="0" y="3276600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D  100</a:t>
            </a:r>
            <a:endParaRPr lang="en-US" dirty="0"/>
          </a:p>
        </p:txBody>
      </p:sp>
      <p:sp>
        <p:nvSpPr>
          <p:cNvPr id="5131" name="TextBox 11"/>
          <p:cNvSpPr txBox="1">
            <a:spLocks noChangeArrowheads="1"/>
          </p:cNvSpPr>
          <p:nvPr/>
        </p:nvSpPr>
        <p:spPr bwMode="auto">
          <a:xfrm rot="10800000" flipV="1">
            <a:off x="0" y="1524000"/>
            <a:ext cx="914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B 001</a:t>
            </a:r>
            <a:endParaRPr lang="en-US" dirty="0"/>
          </a:p>
        </p:txBody>
      </p:sp>
      <p:sp>
        <p:nvSpPr>
          <p:cNvPr id="5132" name="TextBox 12"/>
          <p:cNvSpPr txBox="1">
            <a:spLocks noChangeArrowheads="1"/>
          </p:cNvSpPr>
          <p:nvPr/>
        </p:nvSpPr>
        <p:spPr bwMode="auto">
          <a:xfrm>
            <a:off x="0" y="2362200"/>
            <a:ext cx="106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C  010</a:t>
            </a:r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828800" y="1828800"/>
            <a:ext cx="7010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>
            <a:off x="3963987" y="608013"/>
            <a:ext cx="304800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3201194" y="16756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4114800" y="4572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352800" y="15240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3810000" y="6096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 err="1" smtClean="0"/>
              <a:t>tet</a:t>
            </a:r>
            <a:endParaRPr lang="en-US" dirty="0"/>
          </a:p>
        </p:txBody>
      </p:sp>
      <p:sp>
        <p:nvSpPr>
          <p:cNvPr id="5150" name="TextBox 58"/>
          <p:cNvSpPr txBox="1">
            <a:spLocks noChangeArrowheads="1"/>
          </p:cNvSpPr>
          <p:nvPr/>
        </p:nvSpPr>
        <p:spPr bwMode="auto">
          <a:xfrm>
            <a:off x="5334000" y="609600"/>
            <a:ext cx="762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A</a:t>
            </a:r>
            <a:endParaRPr lang="en-US" sz="1200" dirty="0"/>
          </a:p>
        </p:txBody>
      </p:sp>
      <p:sp>
        <p:nvSpPr>
          <p:cNvPr id="5171" name="TextBox 86"/>
          <p:cNvSpPr txBox="1">
            <a:spLocks noChangeArrowheads="1"/>
          </p:cNvSpPr>
          <p:nvPr/>
        </p:nvSpPr>
        <p:spPr bwMode="auto">
          <a:xfrm>
            <a:off x="1752600" y="12954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 smtClean="0"/>
              <a:t>pLaxCl</a:t>
            </a:r>
            <a:endParaRPr lang="en-US" sz="1200" dirty="0"/>
          </a:p>
        </p:txBody>
      </p:sp>
      <p:sp>
        <p:nvSpPr>
          <p:cNvPr id="79" name="Right Arrow 78"/>
          <p:cNvSpPr/>
          <p:nvPr/>
        </p:nvSpPr>
        <p:spPr>
          <a:xfrm>
            <a:off x="5334000" y="15240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0" name="Right Arrow 79"/>
          <p:cNvSpPr/>
          <p:nvPr/>
        </p:nvSpPr>
        <p:spPr>
          <a:xfrm>
            <a:off x="6096000" y="15240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183" name="TextBox 55"/>
          <p:cNvSpPr txBox="1">
            <a:spLocks noChangeArrowheads="1"/>
          </p:cNvSpPr>
          <p:nvPr/>
        </p:nvSpPr>
        <p:spPr bwMode="auto">
          <a:xfrm>
            <a:off x="3810000" y="609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TET</a:t>
            </a:r>
            <a:endParaRPr lang="en-US" sz="1200" dirty="0"/>
          </a:p>
        </p:txBody>
      </p:sp>
      <p:sp>
        <p:nvSpPr>
          <p:cNvPr id="5184" name="TextBox 57"/>
          <p:cNvSpPr txBox="1">
            <a:spLocks noChangeArrowheads="1"/>
          </p:cNvSpPr>
          <p:nvPr/>
        </p:nvSpPr>
        <p:spPr bwMode="auto">
          <a:xfrm>
            <a:off x="6172200" y="1676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/>
              <a:t>C</a:t>
            </a:r>
          </a:p>
        </p:txBody>
      </p:sp>
      <p:sp>
        <p:nvSpPr>
          <p:cNvPr id="5185" name="TextBox 53"/>
          <p:cNvSpPr txBox="1">
            <a:spLocks noChangeArrowheads="1"/>
          </p:cNvSpPr>
          <p:nvPr/>
        </p:nvSpPr>
        <p:spPr bwMode="auto">
          <a:xfrm>
            <a:off x="5410200" y="1676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B</a:t>
            </a:r>
            <a:endParaRPr lang="en-US" sz="1200" dirty="0"/>
          </a:p>
        </p:txBody>
      </p:sp>
      <p:cxnSp>
        <p:nvCxnSpPr>
          <p:cNvPr id="59" name="Straight Connector 58"/>
          <p:cNvCxnSpPr/>
          <p:nvPr/>
        </p:nvCxnSpPr>
        <p:spPr>
          <a:xfrm rot="5400000">
            <a:off x="1829594" y="16756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1981200" y="15240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/>
          <p:cNvSpPr/>
          <p:nvPr/>
        </p:nvSpPr>
        <p:spPr>
          <a:xfrm>
            <a:off x="2209800" y="16764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TextBox 52"/>
          <p:cNvSpPr txBox="1">
            <a:spLocks noChangeArrowheads="1"/>
          </p:cNvSpPr>
          <p:nvPr/>
        </p:nvSpPr>
        <p:spPr bwMode="auto">
          <a:xfrm>
            <a:off x="2209800" y="1676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Lux</a:t>
            </a:r>
            <a:r>
              <a:rPr lang="en-US" sz="1200" dirty="0" smtClean="0"/>
              <a:t> R</a:t>
            </a:r>
            <a:endParaRPr lang="en-US" sz="1200" dirty="0"/>
          </a:p>
        </p:txBody>
      </p:sp>
      <p:sp>
        <p:nvSpPr>
          <p:cNvPr id="72" name="TextBox 86"/>
          <p:cNvSpPr txBox="1">
            <a:spLocks noChangeArrowheads="1"/>
          </p:cNvSpPr>
          <p:nvPr/>
        </p:nvSpPr>
        <p:spPr bwMode="auto">
          <a:xfrm>
            <a:off x="3048000" y="12192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 smtClean="0"/>
              <a:t>Luxpr</a:t>
            </a:r>
            <a:endParaRPr lang="en-US" sz="1200" dirty="0"/>
          </a:p>
        </p:txBody>
      </p:sp>
      <p:sp>
        <p:nvSpPr>
          <p:cNvPr id="85" name="Rectangle 84"/>
          <p:cNvSpPr/>
          <p:nvPr/>
        </p:nvSpPr>
        <p:spPr>
          <a:xfrm>
            <a:off x="8458200" y="16764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3" name="TextBox 52"/>
          <p:cNvSpPr txBox="1">
            <a:spLocks noChangeArrowheads="1"/>
          </p:cNvSpPr>
          <p:nvPr/>
        </p:nvSpPr>
        <p:spPr bwMode="auto">
          <a:xfrm>
            <a:off x="8458200" y="16764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B</a:t>
            </a:r>
            <a:endParaRPr lang="en-US" sz="1200" dirty="0"/>
          </a:p>
        </p:txBody>
      </p:sp>
      <p:sp>
        <p:nvSpPr>
          <p:cNvPr id="93" name="Rectangle 92"/>
          <p:cNvSpPr/>
          <p:nvPr/>
        </p:nvSpPr>
        <p:spPr>
          <a:xfrm>
            <a:off x="7848600" y="16764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4" name="TextBox 52"/>
          <p:cNvSpPr txBox="1">
            <a:spLocks noChangeArrowheads="1"/>
          </p:cNvSpPr>
          <p:nvPr/>
        </p:nvSpPr>
        <p:spPr bwMode="auto">
          <a:xfrm>
            <a:off x="7848600" y="1676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  </a:t>
            </a:r>
            <a:r>
              <a:rPr lang="en-US" sz="1200" dirty="0" err="1" smtClean="0"/>
              <a:t>xtR</a:t>
            </a:r>
            <a:endParaRPr lang="en-US" sz="1200" dirty="0"/>
          </a:p>
        </p:txBody>
      </p:sp>
      <p:sp>
        <p:nvSpPr>
          <p:cNvPr id="95" name="Rectangle 94"/>
          <p:cNvSpPr/>
          <p:nvPr/>
        </p:nvSpPr>
        <p:spPr>
          <a:xfrm>
            <a:off x="7239000" y="16764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6" name="TextBox 52"/>
          <p:cNvSpPr txBox="1">
            <a:spLocks noChangeArrowheads="1"/>
          </p:cNvSpPr>
          <p:nvPr/>
        </p:nvSpPr>
        <p:spPr bwMode="auto">
          <a:xfrm>
            <a:off x="7239000" y="1676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Spo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1026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77038" y="1676400"/>
            <a:ext cx="304800" cy="304800"/>
          </a:xfrm>
          <a:prstGeom prst="rect">
            <a:avLst/>
          </a:prstGeom>
          <a:noFill/>
        </p:spPr>
      </p:pic>
      <p:sp>
        <p:nvSpPr>
          <p:cNvPr id="100" name="Rectangle 99"/>
          <p:cNvSpPr/>
          <p:nvPr/>
        </p:nvSpPr>
        <p:spPr>
          <a:xfrm>
            <a:off x="4495800" y="16764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TextBox 52"/>
          <p:cNvSpPr txBox="1">
            <a:spLocks noChangeArrowheads="1"/>
          </p:cNvSpPr>
          <p:nvPr/>
        </p:nvSpPr>
        <p:spPr bwMode="auto">
          <a:xfrm>
            <a:off x="4495800" y="1676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tet</a:t>
            </a:r>
            <a:r>
              <a:rPr lang="en-US" sz="1200" dirty="0" smtClean="0"/>
              <a:t> R</a:t>
            </a:r>
            <a:endParaRPr lang="en-US" sz="1200" dirty="0"/>
          </a:p>
        </p:txBody>
      </p:sp>
      <p:cxnSp>
        <p:nvCxnSpPr>
          <p:cNvPr id="124" name="Straight Connector 123"/>
          <p:cNvCxnSpPr/>
          <p:nvPr/>
        </p:nvCxnSpPr>
        <p:spPr>
          <a:xfrm>
            <a:off x="1600200" y="2667000"/>
            <a:ext cx="7010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rot="5400000">
            <a:off x="2972594" y="25138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>
            <a:off x="3124200" y="23622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86"/>
          <p:cNvSpPr txBox="1">
            <a:spLocks noChangeArrowheads="1"/>
          </p:cNvSpPr>
          <p:nvPr/>
        </p:nvSpPr>
        <p:spPr bwMode="auto">
          <a:xfrm>
            <a:off x="1524000" y="21336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 smtClean="0"/>
              <a:t>pLaS</a:t>
            </a:r>
            <a:endParaRPr lang="en-US" sz="1200" dirty="0"/>
          </a:p>
        </p:txBody>
      </p:sp>
      <p:sp>
        <p:nvSpPr>
          <p:cNvPr id="128" name="Right Arrow 127"/>
          <p:cNvSpPr/>
          <p:nvPr/>
        </p:nvSpPr>
        <p:spPr>
          <a:xfrm>
            <a:off x="5105400" y="23622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Right Arrow 128"/>
          <p:cNvSpPr/>
          <p:nvPr/>
        </p:nvSpPr>
        <p:spPr>
          <a:xfrm>
            <a:off x="5867400" y="23622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0" name="TextBox 57"/>
          <p:cNvSpPr txBox="1">
            <a:spLocks noChangeArrowheads="1"/>
          </p:cNvSpPr>
          <p:nvPr/>
        </p:nvSpPr>
        <p:spPr bwMode="auto">
          <a:xfrm>
            <a:off x="5943600" y="2514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/>
              <a:t>E</a:t>
            </a:r>
          </a:p>
        </p:txBody>
      </p:sp>
      <p:sp>
        <p:nvSpPr>
          <p:cNvPr id="131" name="TextBox 53"/>
          <p:cNvSpPr txBox="1">
            <a:spLocks noChangeArrowheads="1"/>
          </p:cNvSpPr>
          <p:nvPr/>
        </p:nvSpPr>
        <p:spPr bwMode="auto">
          <a:xfrm>
            <a:off x="5181600" y="2514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A</a:t>
            </a:r>
            <a:endParaRPr lang="en-US" sz="1200" dirty="0"/>
          </a:p>
        </p:txBody>
      </p:sp>
      <p:cxnSp>
        <p:nvCxnSpPr>
          <p:cNvPr id="132" name="Straight Connector 131"/>
          <p:cNvCxnSpPr/>
          <p:nvPr/>
        </p:nvCxnSpPr>
        <p:spPr>
          <a:xfrm rot="5400000">
            <a:off x="1600994" y="25138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1752600" y="23622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ectangle 133"/>
          <p:cNvSpPr/>
          <p:nvPr/>
        </p:nvSpPr>
        <p:spPr>
          <a:xfrm>
            <a:off x="1981200" y="25146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5" name="TextBox 52"/>
          <p:cNvSpPr txBox="1">
            <a:spLocks noChangeArrowheads="1"/>
          </p:cNvSpPr>
          <p:nvPr/>
        </p:nvSpPr>
        <p:spPr bwMode="auto">
          <a:xfrm>
            <a:off x="1981200" y="2514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LAS R</a:t>
            </a:r>
            <a:endParaRPr lang="en-US" sz="1200" dirty="0"/>
          </a:p>
        </p:txBody>
      </p:sp>
      <p:sp>
        <p:nvSpPr>
          <p:cNvPr id="136" name="TextBox 86"/>
          <p:cNvSpPr txBox="1">
            <a:spLocks noChangeArrowheads="1"/>
          </p:cNvSpPr>
          <p:nvPr/>
        </p:nvSpPr>
        <p:spPr bwMode="auto">
          <a:xfrm>
            <a:off x="2819400" y="20574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 smtClean="0"/>
              <a:t>pLAS</a:t>
            </a:r>
            <a:endParaRPr lang="en-US" sz="1200" dirty="0"/>
          </a:p>
        </p:txBody>
      </p:sp>
      <p:sp>
        <p:nvSpPr>
          <p:cNvPr id="137" name="Rectangle 136"/>
          <p:cNvSpPr/>
          <p:nvPr/>
        </p:nvSpPr>
        <p:spPr>
          <a:xfrm>
            <a:off x="8229600" y="25146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8" name="TextBox 52"/>
          <p:cNvSpPr txBox="1">
            <a:spLocks noChangeArrowheads="1"/>
          </p:cNvSpPr>
          <p:nvPr/>
        </p:nvSpPr>
        <p:spPr bwMode="auto">
          <a:xfrm>
            <a:off x="8229600" y="25146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C</a:t>
            </a:r>
            <a:endParaRPr lang="en-US" sz="1200" dirty="0"/>
          </a:p>
        </p:txBody>
      </p:sp>
      <p:sp>
        <p:nvSpPr>
          <p:cNvPr id="139" name="Rectangle 138"/>
          <p:cNvSpPr/>
          <p:nvPr/>
        </p:nvSpPr>
        <p:spPr>
          <a:xfrm>
            <a:off x="7620000" y="25146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0" name="TextBox 52"/>
          <p:cNvSpPr txBox="1">
            <a:spLocks noChangeArrowheads="1"/>
          </p:cNvSpPr>
          <p:nvPr/>
        </p:nvSpPr>
        <p:spPr bwMode="auto">
          <a:xfrm>
            <a:off x="7620000" y="2514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  </a:t>
            </a:r>
            <a:r>
              <a:rPr lang="en-US" sz="1200" dirty="0" err="1" smtClean="0"/>
              <a:t>rhyB</a:t>
            </a:r>
            <a:endParaRPr lang="en-US" sz="1200" dirty="0"/>
          </a:p>
        </p:txBody>
      </p:sp>
      <p:sp>
        <p:nvSpPr>
          <p:cNvPr id="141" name="Rectangle 140"/>
          <p:cNvSpPr/>
          <p:nvPr/>
        </p:nvSpPr>
        <p:spPr>
          <a:xfrm>
            <a:off x="7010400" y="25146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2" name="TextBox 52"/>
          <p:cNvSpPr txBox="1">
            <a:spLocks noChangeArrowheads="1"/>
          </p:cNvSpPr>
          <p:nvPr/>
        </p:nvSpPr>
        <p:spPr bwMode="auto">
          <a:xfrm>
            <a:off x="7010400" y="2514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Spo</a:t>
            </a:r>
            <a:r>
              <a:rPr lang="en-US" sz="1200" dirty="0" smtClean="0"/>
              <a:t> 1</a:t>
            </a:r>
            <a:endParaRPr lang="en-US" sz="1200" dirty="0"/>
          </a:p>
        </p:txBody>
      </p:sp>
      <p:pic>
        <p:nvPicPr>
          <p:cNvPr id="143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8438" y="2514600"/>
            <a:ext cx="304800" cy="304800"/>
          </a:xfrm>
          <a:prstGeom prst="rect">
            <a:avLst/>
          </a:prstGeom>
          <a:noFill/>
        </p:spPr>
      </p:pic>
      <p:sp>
        <p:nvSpPr>
          <p:cNvPr id="144" name="Rectangle 143"/>
          <p:cNvSpPr/>
          <p:nvPr/>
        </p:nvSpPr>
        <p:spPr>
          <a:xfrm>
            <a:off x="4267200" y="25146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5" name="TextBox 52"/>
          <p:cNvSpPr txBox="1">
            <a:spLocks noChangeArrowheads="1"/>
          </p:cNvSpPr>
          <p:nvPr/>
        </p:nvSpPr>
        <p:spPr bwMode="auto">
          <a:xfrm>
            <a:off x="4267200" y="25146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tet</a:t>
            </a:r>
            <a:r>
              <a:rPr lang="en-US" sz="1200" dirty="0" smtClean="0"/>
              <a:t> R</a:t>
            </a:r>
            <a:endParaRPr lang="en-US" sz="1200" dirty="0"/>
          </a:p>
        </p:txBody>
      </p:sp>
      <p:cxnSp>
        <p:nvCxnSpPr>
          <p:cNvPr id="190" name="Straight Connector 189"/>
          <p:cNvCxnSpPr/>
          <p:nvPr/>
        </p:nvCxnSpPr>
        <p:spPr>
          <a:xfrm>
            <a:off x="1600200" y="3505200"/>
            <a:ext cx="7010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rot="5400000">
            <a:off x="2972594" y="33520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/>
          <p:cNvCxnSpPr/>
          <p:nvPr/>
        </p:nvCxnSpPr>
        <p:spPr>
          <a:xfrm>
            <a:off x="3124200" y="32004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86"/>
          <p:cNvSpPr txBox="1">
            <a:spLocks noChangeArrowheads="1"/>
          </p:cNvSpPr>
          <p:nvPr/>
        </p:nvSpPr>
        <p:spPr bwMode="auto">
          <a:xfrm>
            <a:off x="1524000" y="29718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 smtClean="0"/>
              <a:t>pLux</a:t>
            </a:r>
            <a:endParaRPr lang="en-US" sz="1200" dirty="0"/>
          </a:p>
        </p:txBody>
      </p:sp>
      <p:sp>
        <p:nvSpPr>
          <p:cNvPr id="194" name="Right Arrow 193"/>
          <p:cNvSpPr/>
          <p:nvPr/>
        </p:nvSpPr>
        <p:spPr>
          <a:xfrm>
            <a:off x="5105400" y="32004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5" name="Right Arrow 194"/>
          <p:cNvSpPr/>
          <p:nvPr/>
        </p:nvSpPr>
        <p:spPr>
          <a:xfrm>
            <a:off x="5867400" y="32004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6" name="TextBox 57"/>
          <p:cNvSpPr txBox="1">
            <a:spLocks noChangeArrowheads="1"/>
          </p:cNvSpPr>
          <p:nvPr/>
        </p:nvSpPr>
        <p:spPr bwMode="auto">
          <a:xfrm>
            <a:off x="59436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F</a:t>
            </a:r>
            <a:endParaRPr lang="en-US" sz="1200" dirty="0"/>
          </a:p>
        </p:txBody>
      </p:sp>
      <p:sp>
        <p:nvSpPr>
          <p:cNvPr id="197" name="TextBox 53"/>
          <p:cNvSpPr txBox="1">
            <a:spLocks noChangeArrowheads="1"/>
          </p:cNvSpPr>
          <p:nvPr/>
        </p:nvSpPr>
        <p:spPr bwMode="auto">
          <a:xfrm>
            <a:off x="51816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/>
              <a:t>D</a:t>
            </a:r>
          </a:p>
        </p:txBody>
      </p:sp>
      <p:cxnSp>
        <p:nvCxnSpPr>
          <p:cNvPr id="198" name="Straight Connector 197"/>
          <p:cNvCxnSpPr/>
          <p:nvPr/>
        </p:nvCxnSpPr>
        <p:spPr>
          <a:xfrm rot="5400000">
            <a:off x="1600994" y="33520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198"/>
          <p:cNvCxnSpPr/>
          <p:nvPr/>
        </p:nvCxnSpPr>
        <p:spPr>
          <a:xfrm>
            <a:off x="1752600" y="32004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Rectangle 199"/>
          <p:cNvSpPr/>
          <p:nvPr/>
        </p:nvSpPr>
        <p:spPr>
          <a:xfrm>
            <a:off x="1981200" y="33528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1" name="TextBox 52"/>
          <p:cNvSpPr txBox="1">
            <a:spLocks noChangeArrowheads="1"/>
          </p:cNvSpPr>
          <p:nvPr/>
        </p:nvSpPr>
        <p:spPr bwMode="auto">
          <a:xfrm>
            <a:off x="19812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Lux</a:t>
            </a:r>
            <a:r>
              <a:rPr lang="en-US" sz="1200" dirty="0" smtClean="0"/>
              <a:t> Q</a:t>
            </a:r>
            <a:endParaRPr lang="en-US" sz="1200" dirty="0"/>
          </a:p>
        </p:txBody>
      </p:sp>
      <p:sp>
        <p:nvSpPr>
          <p:cNvPr id="202" name="TextBox 86"/>
          <p:cNvSpPr txBox="1">
            <a:spLocks noChangeArrowheads="1"/>
          </p:cNvSpPr>
          <p:nvPr/>
        </p:nvSpPr>
        <p:spPr bwMode="auto">
          <a:xfrm>
            <a:off x="2819400" y="28956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err="1" smtClean="0"/>
              <a:t>pLUX</a:t>
            </a:r>
            <a:endParaRPr lang="en-US" sz="1200" dirty="0"/>
          </a:p>
        </p:txBody>
      </p:sp>
      <p:sp>
        <p:nvSpPr>
          <p:cNvPr id="203" name="Rectangle 202"/>
          <p:cNvSpPr/>
          <p:nvPr/>
        </p:nvSpPr>
        <p:spPr>
          <a:xfrm>
            <a:off x="8229600" y="33528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" name="TextBox 52"/>
          <p:cNvSpPr txBox="1">
            <a:spLocks noChangeArrowheads="1"/>
          </p:cNvSpPr>
          <p:nvPr/>
        </p:nvSpPr>
        <p:spPr bwMode="auto">
          <a:xfrm>
            <a:off x="8229600" y="33528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D</a:t>
            </a:r>
            <a:endParaRPr lang="en-US" sz="1200" dirty="0"/>
          </a:p>
        </p:txBody>
      </p:sp>
      <p:sp>
        <p:nvSpPr>
          <p:cNvPr id="205" name="Rectangle 204"/>
          <p:cNvSpPr/>
          <p:nvPr/>
        </p:nvSpPr>
        <p:spPr>
          <a:xfrm>
            <a:off x="7620000" y="33528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6" name="TextBox 52"/>
          <p:cNvSpPr txBox="1">
            <a:spLocks noChangeArrowheads="1"/>
          </p:cNvSpPr>
          <p:nvPr/>
        </p:nvSpPr>
        <p:spPr bwMode="auto">
          <a:xfrm>
            <a:off x="76200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  </a:t>
            </a:r>
            <a:r>
              <a:rPr lang="en-US" sz="1200" dirty="0" err="1" smtClean="0"/>
              <a:t>rhyB</a:t>
            </a:r>
            <a:endParaRPr lang="en-US" sz="1200" dirty="0"/>
          </a:p>
        </p:txBody>
      </p:sp>
      <p:sp>
        <p:nvSpPr>
          <p:cNvPr id="207" name="Rectangle 206"/>
          <p:cNvSpPr/>
          <p:nvPr/>
        </p:nvSpPr>
        <p:spPr>
          <a:xfrm>
            <a:off x="7010400" y="33528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8" name="TextBox 52"/>
          <p:cNvSpPr txBox="1">
            <a:spLocks noChangeArrowheads="1"/>
          </p:cNvSpPr>
          <p:nvPr/>
        </p:nvSpPr>
        <p:spPr bwMode="auto">
          <a:xfrm>
            <a:off x="70104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xtR</a:t>
            </a:r>
            <a:endParaRPr lang="en-US" sz="1200" dirty="0"/>
          </a:p>
        </p:txBody>
      </p:sp>
      <p:pic>
        <p:nvPicPr>
          <p:cNvPr id="209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48438" y="3352800"/>
            <a:ext cx="304800" cy="304800"/>
          </a:xfrm>
          <a:prstGeom prst="rect">
            <a:avLst/>
          </a:prstGeom>
          <a:noFill/>
        </p:spPr>
      </p:pic>
      <p:sp>
        <p:nvSpPr>
          <p:cNvPr id="210" name="Rectangle 209"/>
          <p:cNvSpPr/>
          <p:nvPr/>
        </p:nvSpPr>
        <p:spPr>
          <a:xfrm>
            <a:off x="3810000" y="33528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1" name="TextBox 52"/>
          <p:cNvSpPr txBox="1">
            <a:spLocks noChangeArrowheads="1"/>
          </p:cNvSpPr>
          <p:nvPr/>
        </p:nvSpPr>
        <p:spPr bwMode="auto">
          <a:xfrm>
            <a:off x="38100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tet</a:t>
            </a:r>
            <a:r>
              <a:rPr lang="en-US" sz="1200" dirty="0" smtClean="0"/>
              <a:t> R</a:t>
            </a:r>
            <a:endParaRPr lang="en-US" sz="1200" dirty="0"/>
          </a:p>
        </p:txBody>
      </p:sp>
      <p:sp>
        <p:nvSpPr>
          <p:cNvPr id="212" name="TextBox 8"/>
          <p:cNvSpPr txBox="1">
            <a:spLocks noChangeArrowheads="1"/>
          </p:cNvSpPr>
          <p:nvPr/>
        </p:nvSpPr>
        <p:spPr bwMode="auto">
          <a:xfrm>
            <a:off x="0" y="4191000"/>
            <a:ext cx="1295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E  011</a:t>
            </a:r>
            <a:endParaRPr lang="en-US" dirty="0"/>
          </a:p>
        </p:txBody>
      </p:sp>
      <p:sp>
        <p:nvSpPr>
          <p:cNvPr id="213" name="TextBox 8"/>
          <p:cNvSpPr txBox="1">
            <a:spLocks noChangeArrowheads="1"/>
          </p:cNvSpPr>
          <p:nvPr/>
        </p:nvSpPr>
        <p:spPr bwMode="auto">
          <a:xfrm>
            <a:off x="0" y="54864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G  110</a:t>
            </a:r>
            <a:endParaRPr lang="en-US" dirty="0"/>
          </a:p>
        </p:txBody>
      </p:sp>
      <p:sp>
        <p:nvSpPr>
          <p:cNvPr id="214" name="TextBox 8"/>
          <p:cNvSpPr txBox="1">
            <a:spLocks noChangeArrowheads="1"/>
          </p:cNvSpPr>
          <p:nvPr/>
        </p:nvSpPr>
        <p:spPr bwMode="auto">
          <a:xfrm>
            <a:off x="0" y="4876800"/>
            <a:ext cx="990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F  101</a:t>
            </a:r>
            <a:endParaRPr lang="en-US" dirty="0"/>
          </a:p>
        </p:txBody>
      </p:sp>
      <p:sp>
        <p:nvSpPr>
          <p:cNvPr id="215" name="TextBox 8"/>
          <p:cNvSpPr txBox="1">
            <a:spLocks noChangeArrowheads="1"/>
          </p:cNvSpPr>
          <p:nvPr/>
        </p:nvSpPr>
        <p:spPr bwMode="auto">
          <a:xfrm>
            <a:off x="0" y="6172200"/>
            <a:ext cx="106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/>
              <a:t>H  111</a:t>
            </a:r>
            <a:endParaRPr lang="en-US" dirty="0"/>
          </a:p>
        </p:txBody>
      </p:sp>
      <p:sp>
        <p:nvSpPr>
          <p:cNvPr id="217" name="Right Arrow 216"/>
          <p:cNvSpPr/>
          <p:nvPr/>
        </p:nvSpPr>
        <p:spPr>
          <a:xfrm>
            <a:off x="4495800" y="3200400"/>
            <a:ext cx="5334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18" name="TextBox 53"/>
          <p:cNvSpPr txBox="1">
            <a:spLocks noChangeArrowheads="1"/>
          </p:cNvSpPr>
          <p:nvPr/>
        </p:nvSpPr>
        <p:spPr bwMode="auto">
          <a:xfrm>
            <a:off x="4572000" y="3352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V</a:t>
            </a:r>
            <a:endParaRPr lang="en-US" sz="1200" dirty="0"/>
          </a:p>
        </p:txBody>
      </p:sp>
      <p:cxnSp>
        <p:nvCxnSpPr>
          <p:cNvPr id="219" name="Straight Connector 218"/>
          <p:cNvCxnSpPr/>
          <p:nvPr/>
        </p:nvCxnSpPr>
        <p:spPr>
          <a:xfrm>
            <a:off x="1676400" y="44958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2" name="TextBox 86"/>
          <p:cNvSpPr txBox="1">
            <a:spLocks noChangeArrowheads="1"/>
          </p:cNvSpPr>
          <p:nvPr/>
        </p:nvSpPr>
        <p:spPr bwMode="auto">
          <a:xfrm>
            <a:off x="1600200" y="39624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</a:t>
            </a:r>
            <a:endParaRPr lang="en-US" sz="1200" dirty="0"/>
          </a:p>
        </p:txBody>
      </p:sp>
      <p:cxnSp>
        <p:nvCxnSpPr>
          <p:cNvPr id="223" name="Straight Connector 222"/>
          <p:cNvCxnSpPr/>
          <p:nvPr/>
        </p:nvCxnSpPr>
        <p:spPr>
          <a:xfrm rot="5400000">
            <a:off x="1677194" y="43426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/>
          <p:cNvCxnSpPr/>
          <p:nvPr/>
        </p:nvCxnSpPr>
        <p:spPr>
          <a:xfrm>
            <a:off x="1828800" y="41910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Rectangle 224"/>
          <p:cNvSpPr/>
          <p:nvPr/>
        </p:nvSpPr>
        <p:spPr>
          <a:xfrm>
            <a:off x="3048000" y="43434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6" name="TextBox 52"/>
          <p:cNvSpPr txBox="1">
            <a:spLocks noChangeArrowheads="1"/>
          </p:cNvSpPr>
          <p:nvPr/>
        </p:nvSpPr>
        <p:spPr bwMode="auto">
          <a:xfrm>
            <a:off x="3048000" y="4343400"/>
            <a:ext cx="762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E</a:t>
            </a:r>
            <a:endParaRPr lang="en-US" sz="1200" dirty="0"/>
          </a:p>
        </p:txBody>
      </p:sp>
      <p:cxnSp>
        <p:nvCxnSpPr>
          <p:cNvPr id="230" name="Straight Connector 229"/>
          <p:cNvCxnSpPr/>
          <p:nvPr/>
        </p:nvCxnSpPr>
        <p:spPr>
          <a:xfrm rot="5400000">
            <a:off x="6020594" y="43426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Arrow Connector 230"/>
          <p:cNvCxnSpPr/>
          <p:nvPr/>
        </p:nvCxnSpPr>
        <p:spPr>
          <a:xfrm>
            <a:off x="6172200" y="41910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TextBox 86"/>
          <p:cNvSpPr txBox="1">
            <a:spLocks noChangeArrowheads="1"/>
          </p:cNvSpPr>
          <p:nvPr/>
        </p:nvSpPr>
        <p:spPr bwMode="auto">
          <a:xfrm>
            <a:off x="5867400" y="38862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 </a:t>
            </a:r>
            <a:endParaRPr lang="en-US" sz="1200" dirty="0"/>
          </a:p>
        </p:txBody>
      </p:sp>
      <p:cxnSp>
        <p:nvCxnSpPr>
          <p:cNvPr id="236" name="Straight Connector 235"/>
          <p:cNvCxnSpPr/>
          <p:nvPr/>
        </p:nvCxnSpPr>
        <p:spPr>
          <a:xfrm>
            <a:off x="5486400" y="44958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Rectangle 232"/>
          <p:cNvSpPr/>
          <p:nvPr/>
        </p:nvSpPr>
        <p:spPr>
          <a:xfrm>
            <a:off x="6858000" y="43434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34" name="TextBox 52"/>
          <p:cNvSpPr txBox="1">
            <a:spLocks noChangeArrowheads="1"/>
          </p:cNvSpPr>
          <p:nvPr/>
        </p:nvSpPr>
        <p:spPr bwMode="auto">
          <a:xfrm>
            <a:off x="6858000" y="43434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Spo1</a:t>
            </a:r>
            <a:endParaRPr lang="en-US" sz="1200" dirty="0"/>
          </a:p>
        </p:txBody>
      </p:sp>
      <p:pic>
        <p:nvPicPr>
          <p:cNvPr id="237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4343400"/>
            <a:ext cx="304800" cy="304800"/>
          </a:xfrm>
          <a:prstGeom prst="rect">
            <a:avLst/>
          </a:prstGeom>
          <a:noFill/>
        </p:spPr>
      </p:pic>
      <p:pic>
        <p:nvPicPr>
          <p:cNvPr id="238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133600" y="4419600"/>
            <a:ext cx="304800" cy="304800"/>
          </a:xfrm>
          <a:prstGeom prst="rect">
            <a:avLst/>
          </a:prstGeom>
          <a:noFill/>
        </p:spPr>
      </p:pic>
      <p:cxnSp>
        <p:nvCxnSpPr>
          <p:cNvPr id="239" name="Straight Connector 238"/>
          <p:cNvCxnSpPr/>
          <p:nvPr/>
        </p:nvCxnSpPr>
        <p:spPr>
          <a:xfrm>
            <a:off x="1752600" y="51816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TextBox 86"/>
          <p:cNvSpPr txBox="1">
            <a:spLocks noChangeArrowheads="1"/>
          </p:cNvSpPr>
          <p:nvPr/>
        </p:nvSpPr>
        <p:spPr bwMode="auto">
          <a:xfrm>
            <a:off x="1676400" y="46482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CD</a:t>
            </a:r>
            <a:endParaRPr lang="en-US" sz="1200" dirty="0"/>
          </a:p>
        </p:txBody>
      </p:sp>
      <p:cxnSp>
        <p:nvCxnSpPr>
          <p:cNvPr id="241" name="Straight Arrow Connector 240"/>
          <p:cNvCxnSpPr/>
          <p:nvPr/>
        </p:nvCxnSpPr>
        <p:spPr>
          <a:xfrm>
            <a:off x="1905000" y="48768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2" name="Rectangle 241"/>
          <p:cNvSpPr/>
          <p:nvPr/>
        </p:nvSpPr>
        <p:spPr>
          <a:xfrm>
            <a:off x="3124200" y="50292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3" name="TextBox 52"/>
          <p:cNvSpPr txBox="1">
            <a:spLocks noChangeArrowheads="1"/>
          </p:cNvSpPr>
          <p:nvPr/>
        </p:nvSpPr>
        <p:spPr bwMode="auto">
          <a:xfrm>
            <a:off x="3124200" y="5029200"/>
            <a:ext cx="762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F</a:t>
            </a:r>
            <a:endParaRPr lang="en-US" sz="1200" dirty="0"/>
          </a:p>
        </p:txBody>
      </p:sp>
      <p:cxnSp>
        <p:nvCxnSpPr>
          <p:cNvPr id="244" name="Straight Connector 243"/>
          <p:cNvCxnSpPr/>
          <p:nvPr/>
        </p:nvCxnSpPr>
        <p:spPr>
          <a:xfrm rot="5400000">
            <a:off x="6096794" y="50284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Straight Arrow Connector 244"/>
          <p:cNvCxnSpPr/>
          <p:nvPr/>
        </p:nvCxnSpPr>
        <p:spPr>
          <a:xfrm>
            <a:off x="6248400" y="48768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TextBox 86"/>
          <p:cNvSpPr txBox="1">
            <a:spLocks noChangeArrowheads="1"/>
          </p:cNvSpPr>
          <p:nvPr/>
        </p:nvSpPr>
        <p:spPr bwMode="auto">
          <a:xfrm>
            <a:off x="5943600" y="45720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CD</a:t>
            </a:r>
            <a:endParaRPr lang="en-US" sz="1200" dirty="0"/>
          </a:p>
        </p:txBody>
      </p:sp>
      <p:cxnSp>
        <p:nvCxnSpPr>
          <p:cNvPr id="247" name="Straight Connector 246"/>
          <p:cNvCxnSpPr/>
          <p:nvPr/>
        </p:nvCxnSpPr>
        <p:spPr>
          <a:xfrm>
            <a:off x="5562600" y="51816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Rectangle 247"/>
          <p:cNvSpPr/>
          <p:nvPr/>
        </p:nvSpPr>
        <p:spPr>
          <a:xfrm>
            <a:off x="6934200" y="50292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9" name="TextBox 52"/>
          <p:cNvSpPr txBox="1">
            <a:spLocks noChangeArrowheads="1"/>
          </p:cNvSpPr>
          <p:nvPr/>
        </p:nvSpPr>
        <p:spPr bwMode="auto">
          <a:xfrm>
            <a:off x="6934200" y="50292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xtR</a:t>
            </a:r>
            <a:endParaRPr lang="en-US" sz="1200" dirty="0"/>
          </a:p>
        </p:txBody>
      </p:sp>
      <p:pic>
        <p:nvPicPr>
          <p:cNvPr id="250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0200" y="5029200"/>
            <a:ext cx="304800" cy="304800"/>
          </a:xfrm>
          <a:prstGeom prst="rect">
            <a:avLst/>
          </a:prstGeom>
          <a:noFill/>
        </p:spPr>
      </p:pic>
      <p:pic>
        <p:nvPicPr>
          <p:cNvPr id="251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209800" y="5105400"/>
            <a:ext cx="304800" cy="304800"/>
          </a:xfrm>
          <a:prstGeom prst="rect">
            <a:avLst/>
          </a:prstGeom>
          <a:noFill/>
        </p:spPr>
      </p:pic>
      <p:cxnSp>
        <p:nvCxnSpPr>
          <p:cNvPr id="252" name="Straight Connector 251"/>
          <p:cNvCxnSpPr/>
          <p:nvPr/>
        </p:nvCxnSpPr>
        <p:spPr>
          <a:xfrm>
            <a:off x="1676400" y="58674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3" name="TextBox 86"/>
          <p:cNvSpPr txBox="1">
            <a:spLocks noChangeArrowheads="1"/>
          </p:cNvSpPr>
          <p:nvPr/>
        </p:nvSpPr>
        <p:spPr bwMode="auto">
          <a:xfrm>
            <a:off x="1600200" y="53340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EF</a:t>
            </a:r>
            <a:endParaRPr lang="en-US" sz="1200" dirty="0"/>
          </a:p>
        </p:txBody>
      </p:sp>
      <p:cxnSp>
        <p:nvCxnSpPr>
          <p:cNvPr id="254" name="Straight Arrow Connector 253"/>
          <p:cNvCxnSpPr/>
          <p:nvPr/>
        </p:nvCxnSpPr>
        <p:spPr>
          <a:xfrm>
            <a:off x="1828800" y="55626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Rectangle 254"/>
          <p:cNvSpPr/>
          <p:nvPr/>
        </p:nvSpPr>
        <p:spPr>
          <a:xfrm>
            <a:off x="3048000" y="57150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6" name="TextBox 52"/>
          <p:cNvSpPr txBox="1">
            <a:spLocks noChangeArrowheads="1"/>
          </p:cNvSpPr>
          <p:nvPr/>
        </p:nvSpPr>
        <p:spPr bwMode="auto">
          <a:xfrm>
            <a:off x="3048000" y="5715000"/>
            <a:ext cx="762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G</a:t>
            </a:r>
            <a:endParaRPr lang="en-US" sz="1200" dirty="0"/>
          </a:p>
        </p:txBody>
      </p:sp>
      <p:cxnSp>
        <p:nvCxnSpPr>
          <p:cNvPr id="257" name="Straight Connector 256"/>
          <p:cNvCxnSpPr/>
          <p:nvPr/>
        </p:nvCxnSpPr>
        <p:spPr>
          <a:xfrm rot="5400000">
            <a:off x="6020594" y="57142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Arrow Connector 257"/>
          <p:cNvCxnSpPr/>
          <p:nvPr/>
        </p:nvCxnSpPr>
        <p:spPr>
          <a:xfrm>
            <a:off x="6172200" y="55626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9" name="TextBox 86"/>
          <p:cNvSpPr txBox="1">
            <a:spLocks noChangeArrowheads="1"/>
          </p:cNvSpPr>
          <p:nvPr/>
        </p:nvSpPr>
        <p:spPr bwMode="auto">
          <a:xfrm>
            <a:off x="5867400" y="52578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EF </a:t>
            </a:r>
            <a:endParaRPr lang="en-US" sz="1200" dirty="0"/>
          </a:p>
        </p:txBody>
      </p:sp>
      <p:cxnSp>
        <p:nvCxnSpPr>
          <p:cNvPr id="260" name="Straight Connector 259"/>
          <p:cNvCxnSpPr/>
          <p:nvPr/>
        </p:nvCxnSpPr>
        <p:spPr>
          <a:xfrm>
            <a:off x="5486400" y="58674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Rectangle 260"/>
          <p:cNvSpPr/>
          <p:nvPr/>
        </p:nvSpPr>
        <p:spPr>
          <a:xfrm>
            <a:off x="6858000" y="57150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2" name="TextBox 52"/>
          <p:cNvSpPr txBox="1">
            <a:spLocks noChangeArrowheads="1"/>
          </p:cNvSpPr>
          <p:nvPr/>
        </p:nvSpPr>
        <p:spPr bwMode="auto">
          <a:xfrm>
            <a:off x="6858000" y="57150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Rhy</a:t>
            </a:r>
            <a:r>
              <a:rPr lang="en-US" sz="1200" dirty="0" smtClean="0"/>
              <a:t> B</a:t>
            </a:r>
            <a:endParaRPr lang="en-US" sz="1200" dirty="0"/>
          </a:p>
        </p:txBody>
      </p:sp>
      <p:pic>
        <p:nvPicPr>
          <p:cNvPr id="263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5715000"/>
            <a:ext cx="304800" cy="304800"/>
          </a:xfrm>
          <a:prstGeom prst="rect">
            <a:avLst/>
          </a:prstGeom>
          <a:noFill/>
        </p:spPr>
      </p:pic>
      <p:pic>
        <p:nvPicPr>
          <p:cNvPr id="264" name="Picture 2" descr="C:\Program Files\Microsoft Office\MEDIA\OFFICE12\Bullets\BD14565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00000">
            <a:off x="2133600" y="5791200"/>
            <a:ext cx="304800" cy="304800"/>
          </a:xfrm>
          <a:prstGeom prst="rect">
            <a:avLst/>
          </a:prstGeom>
          <a:noFill/>
        </p:spPr>
      </p:pic>
      <p:cxnSp>
        <p:nvCxnSpPr>
          <p:cNvPr id="265" name="Straight Connector 264"/>
          <p:cNvCxnSpPr/>
          <p:nvPr/>
        </p:nvCxnSpPr>
        <p:spPr>
          <a:xfrm>
            <a:off x="1752600" y="66294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TextBox 86"/>
          <p:cNvSpPr txBox="1">
            <a:spLocks noChangeArrowheads="1"/>
          </p:cNvSpPr>
          <p:nvPr/>
        </p:nvSpPr>
        <p:spPr bwMode="auto">
          <a:xfrm>
            <a:off x="1676400" y="60960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AB</a:t>
            </a:r>
            <a:endParaRPr lang="en-US" sz="1200" dirty="0"/>
          </a:p>
        </p:txBody>
      </p:sp>
      <p:cxnSp>
        <p:nvCxnSpPr>
          <p:cNvPr id="267" name="Straight Arrow Connector 266"/>
          <p:cNvCxnSpPr/>
          <p:nvPr/>
        </p:nvCxnSpPr>
        <p:spPr>
          <a:xfrm>
            <a:off x="1905000" y="63246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Connector 269"/>
          <p:cNvCxnSpPr/>
          <p:nvPr/>
        </p:nvCxnSpPr>
        <p:spPr>
          <a:xfrm rot="5400000">
            <a:off x="6096794" y="64762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Arrow Connector 270"/>
          <p:cNvCxnSpPr/>
          <p:nvPr/>
        </p:nvCxnSpPr>
        <p:spPr>
          <a:xfrm>
            <a:off x="6248400" y="6324600"/>
            <a:ext cx="8382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2" name="TextBox 86"/>
          <p:cNvSpPr txBox="1">
            <a:spLocks noChangeArrowheads="1"/>
          </p:cNvSpPr>
          <p:nvPr/>
        </p:nvSpPr>
        <p:spPr bwMode="auto">
          <a:xfrm>
            <a:off x="5943600" y="6019800"/>
            <a:ext cx="685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VW </a:t>
            </a:r>
            <a:endParaRPr lang="en-US" sz="1200" dirty="0"/>
          </a:p>
        </p:txBody>
      </p:sp>
      <p:cxnSp>
        <p:nvCxnSpPr>
          <p:cNvPr id="273" name="Straight Connector 272"/>
          <p:cNvCxnSpPr/>
          <p:nvPr/>
        </p:nvCxnSpPr>
        <p:spPr>
          <a:xfrm>
            <a:off x="5562600" y="6629400"/>
            <a:ext cx="2971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Rectangle 273"/>
          <p:cNvSpPr/>
          <p:nvPr/>
        </p:nvSpPr>
        <p:spPr>
          <a:xfrm>
            <a:off x="6934200" y="6477000"/>
            <a:ext cx="609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5" name="TextBox 52"/>
          <p:cNvSpPr txBox="1">
            <a:spLocks noChangeArrowheads="1"/>
          </p:cNvSpPr>
          <p:nvPr/>
        </p:nvSpPr>
        <p:spPr bwMode="auto">
          <a:xfrm>
            <a:off x="6934200" y="6477000"/>
            <a:ext cx="7620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/>
              <a:t>Gene H</a:t>
            </a:r>
            <a:endParaRPr lang="en-US" sz="1200" dirty="0"/>
          </a:p>
        </p:txBody>
      </p:sp>
      <p:cxnSp>
        <p:nvCxnSpPr>
          <p:cNvPr id="278" name="Straight Connector 277"/>
          <p:cNvCxnSpPr/>
          <p:nvPr/>
        </p:nvCxnSpPr>
        <p:spPr>
          <a:xfrm rot="5400000">
            <a:off x="1753394" y="50284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/>
          <p:cNvCxnSpPr/>
          <p:nvPr/>
        </p:nvCxnSpPr>
        <p:spPr>
          <a:xfrm rot="5400000">
            <a:off x="1677194" y="57142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Connector 279"/>
          <p:cNvCxnSpPr/>
          <p:nvPr/>
        </p:nvCxnSpPr>
        <p:spPr>
          <a:xfrm rot="5400000">
            <a:off x="1753394" y="6476206"/>
            <a:ext cx="304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1" name="Right Arrow 280"/>
          <p:cNvSpPr/>
          <p:nvPr/>
        </p:nvSpPr>
        <p:spPr>
          <a:xfrm>
            <a:off x="2971800" y="62484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2" name="TextBox 57"/>
          <p:cNvSpPr txBox="1">
            <a:spLocks noChangeArrowheads="1"/>
          </p:cNvSpPr>
          <p:nvPr/>
        </p:nvSpPr>
        <p:spPr bwMode="auto">
          <a:xfrm>
            <a:off x="3048000" y="6400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smtClean="0"/>
              <a:t>W</a:t>
            </a:r>
            <a:endParaRPr lang="en-US" sz="1200" dirty="0"/>
          </a:p>
        </p:txBody>
      </p:sp>
      <p:sp>
        <p:nvSpPr>
          <p:cNvPr id="283" name="Right Arrow 282"/>
          <p:cNvSpPr/>
          <p:nvPr/>
        </p:nvSpPr>
        <p:spPr>
          <a:xfrm>
            <a:off x="7924800" y="6248400"/>
            <a:ext cx="685800" cy="609600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4" name="TextBox 57"/>
          <p:cNvSpPr txBox="1">
            <a:spLocks noChangeArrowheads="1"/>
          </p:cNvSpPr>
          <p:nvPr/>
        </p:nvSpPr>
        <p:spPr bwMode="auto">
          <a:xfrm>
            <a:off x="8001000" y="6400800"/>
            <a:ext cx="60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 err="1" smtClean="0"/>
              <a:t>Hin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168</Words>
  <Application>Microsoft Office PowerPoint</Application>
  <PresentationFormat>On-screen Show (4:3)</PresentationFormat>
  <Paragraphs>81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Autoinducers</vt:lpstr>
      <vt:lpstr>We used 4, 2-Hybrid systems  (alpha gal4) 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Meagan Musselman</dc:creator>
  <cp:lastModifiedBy>Dave</cp:lastModifiedBy>
  <cp:revision>8</cp:revision>
  <dcterms:created xsi:type="dcterms:W3CDTF">2009-05-20T16:13:43Z</dcterms:created>
  <dcterms:modified xsi:type="dcterms:W3CDTF">2009-05-21T02:22:08Z</dcterms:modified>
</cp:coreProperties>
</file>